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4"/>
  </p:sldMasterIdLst>
  <p:notesMasterIdLst>
    <p:notesMasterId r:id="rId18"/>
  </p:notesMasterIdLst>
  <p:sldIdLst>
    <p:sldId id="256" r:id="rId5"/>
    <p:sldId id="278" r:id="rId6"/>
    <p:sldId id="279" r:id="rId7"/>
    <p:sldId id="280" r:id="rId8"/>
    <p:sldId id="281" r:id="rId9"/>
    <p:sldId id="282" r:id="rId10"/>
    <p:sldId id="283" r:id="rId11"/>
    <p:sldId id="287" r:id="rId12"/>
    <p:sldId id="288" r:id="rId13"/>
    <p:sldId id="289" r:id="rId14"/>
    <p:sldId id="284" r:id="rId15"/>
    <p:sldId id="286" r:id="rId16"/>
    <p:sldId id="29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BAD"/>
    <a:srgbClr val="9FC171"/>
    <a:srgbClr val="CFE7F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2B8A2CB-DB5D-4F06-A964-64C54A97DE27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D9AE-DA58-4310-B165-845ECF3C09E2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1DA16-6206-4A82-819D-752538B5764C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FE5F0-FBD1-49E3-B264-A20655890829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8E6E-0E9A-42A1-9A6E-6481BAA20E2F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844F-0F53-4F0F-B49C-C06DDD4806B3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05DA2-DE78-44AB-BF3B-7F5D07FB9279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DC50-AA7D-4FE5-9FE2-155FE33FF86F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225D-6B61-4144-8222-8EE76A65CD00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366D-1C06-4111-9ECE-38DF7AD20506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5D78-225D-4557-B659-DAA8E4E29150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F24C08F-BF57-4317-8301-E3A32A3E773C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Nets-Bremen/ops-on-the-bench/blob/predictions/README.md" TargetMode="External"/><Relationship Id="rId2" Type="http://schemas.openxmlformats.org/officeDocument/2006/relationships/hyperlink" Target="https://dl.acm.org/doi/abs/10.1145/3458473.345881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364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 err="1" smtClean="0">
                <a:solidFill>
                  <a:srgbClr val="FFFFFF"/>
                </a:solidFill>
              </a:rPr>
              <a:t>RobCoG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Srikanth Malineni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AgeObSim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 Survey (feedback) mechanism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dirty="0" smtClean="0"/>
              <a:t>Spawning questionnaire widget for feedback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 D</a:t>
            </a:r>
            <a:r>
              <a:rPr lang="en-IN" dirty="0" smtClean="0"/>
              <a:t>irecting player to the feedback widget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dirty="0" smtClean="0"/>
              <a:t>Save responses and destroy widget upon submit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9" y="3650514"/>
            <a:ext cx="3419661" cy="1926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8" y="1698938"/>
            <a:ext cx="3419662" cy="19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5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Predicting the Resources of Network Simulations (OOTB Simulator)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Peak Disk Used, Peak RAM Used and Time Taken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Dataset Creation and Cleaning, Feature Engineering and Selection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Model building, evaluation and optimization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Random Forest, XGBoost, ANN and Stacking models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800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800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800" dirty="0">
              <a:solidFill>
                <a:schemeClr val="accent1"/>
              </a:solidFill>
            </a:endParaRPr>
          </a:p>
          <a:p>
            <a:pPr marL="0" indent="0">
              <a:lnSpc>
                <a:spcPct val="40000"/>
              </a:lnSpc>
              <a:spcBef>
                <a:spcPts val="600"/>
              </a:spcBef>
              <a:buNone/>
            </a:pPr>
            <a:r>
              <a:rPr lang="en-IN" sz="800" dirty="0">
                <a:solidFill>
                  <a:srgbClr val="FFC000"/>
                </a:solidFill>
                <a:hlinkClick r:id="rId2"/>
              </a:rPr>
              <a:t>https://dl.acm.org/doi/abs/10.1145/3458473.3458819</a:t>
            </a:r>
            <a:endParaRPr lang="en-IN" sz="800" dirty="0">
              <a:solidFill>
                <a:srgbClr val="FFC000"/>
              </a:solidFill>
            </a:endParaRPr>
          </a:p>
          <a:p>
            <a:pPr marL="0" indent="0">
              <a:lnSpc>
                <a:spcPct val="40000"/>
              </a:lnSpc>
              <a:spcBef>
                <a:spcPts val="600"/>
              </a:spcBef>
              <a:buNone/>
            </a:pPr>
            <a:r>
              <a:rPr lang="en-IN" sz="800" dirty="0">
                <a:solidFill>
                  <a:srgbClr val="FFC000"/>
                </a:solidFill>
                <a:hlinkClick r:id="rId3"/>
              </a:rPr>
              <a:t>https://</a:t>
            </a:r>
            <a:r>
              <a:rPr lang="en-IN" sz="800" dirty="0" smtClean="0">
                <a:solidFill>
                  <a:srgbClr val="FFC000"/>
                </a:solidFill>
                <a:hlinkClick r:id="rId3"/>
              </a:rPr>
              <a:t>github.com/ComNets-Bremen/ops-on-the-bench</a:t>
            </a:r>
            <a:endParaRPr lang="en-IN" sz="800" dirty="0" smtClean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37" y="2325177"/>
            <a:ext cx="6235917" cy="3192719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1727650" y="4005558"/>
            <a:ext cx="1408014" cy="550258"/>
          </a:xfrm>
          <a:prstGeom prst="borderCallout1">
            <a:avLst>
              <a:gd name="adj1" fmla="val 17772"/>
              <a:gd name="adj2" fmla="val 131214"/>
              <a:gd name="adj3" fmla="val 49475"/>
              <a:gd name="adj4" fmla="val 101011"/>
            </a:avLst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 smtClean="0"/>
              <a:t>Model Predictions and Decisions</a:t>
            </a:r>
          </a:p>
          <a:p>
            <a:pPr algn="ctr"/>
            <a:r>
              <a:rPr lang="en-IN" sz="1000" dirty="0" smtClean="0"/>
              <a:t>(Django Form Wizards)</a:t>
            </a:r>
            <a:endParaRPr lang="en-IN" sz="1000" dirty="0"/>
          </a:p>
        </p:txBody>
      </p:sp>
      <p:sp>
        <p:nvSpPr>
          <p:cNvPr id="10" name="Rectangle 9"/>
          <p:cNvSpPr/>
          <p:nvPr/>
        </p:nvSpPr>
        <p:spPr>
          <a:xfrm>
            <a:off x="6510042" y="1620252"/>
            <a:ext cx="2113841" cy="5430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sz="1000" b="1" dirty="0" err="1" smtClean="0"/>
              <a:t>Cron</a:t>
            </a:r>
            <a:r>
              <a:rPr lang="en-IN" sz="1000" b="1" dirty="0" smtClean="0"/>
              <a:t> Job :</a:t>
            </a:r>
          </a:p>
          <a:p>
            <a:r>
              <a:rPr lang="en-IN" sz="1000" dirty="0" smtClean="0"/>
              <a:t>Efficiently Shuffle Queued Jobs based on Available Space on Server</a:t>
            </a:r>
            <a:endParaRPr lang="en-IN" sz="1000" dirty="0"/>
          </a:p>
        </p:txBody>
      </p:sp>
      <p:sp>
        <p:nvSpPr>
          <p:cNvPr id="11" name="Rectangle 10"/>
          <p:cNvSpPr/>
          <p:nvPr/>
        </p:nvSpPr>
        <p:spPr>
          <a:xfrm>
            <a:off x="6226821" y="2586697"/>
            <a:ext cx="360096" cy="598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/>
          <p:cNvCxnSpPr>
            <a:endCxn id="10" idx="1"/>
          </p:cNvCxnSpPr>
          <p:nvPr/>
        </p:nvCxnSpPr>
        <p:spPr>
          <a:xfrm flipV="1">
            <a:off x="6198499" y="1891772"/>
            <a:ext cx="311543" cy="1095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570099" y="2163292"/>
            <a:ext cx="0" cy="385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226821" y="2617085"/>
            <a:ext cx="384372" cy="34391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29415" y="5564365"/>
            <a:ext cx="19094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b="1" dirty="0" smtClean="0"/>
              <a:t>Fig. Architecture Overview of OOTB</a:t>
            </a:r>
            <a:endParaRPr lang="en-IN" sz="900" b="1" dirty="0"/>
          </a:p>
        </p:txBody>
      </p:sp>
    </p:spTree>
    <p:extLst>
      <p:ext uri="{BB962C8B-B14F-4D97-AF65-F5344CB8AC3E}">
        <p14:creationId xmlns:p14="http://schemas.microsoft.com/office/powerpoint/2010/main" val="371686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364"/>
            <a:ext cx="1219198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69297" y="3438364"/>
            <a:ext cx="7541703" cy="1813144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 smtClean="0"/>
              <a:t>THANK YOU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4594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Speech Transcriptions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Natural Language Instructions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Procedure :</a:t>
            </a:r>
            <a:endParaRPr lang="en-I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 smtClean="0"/>
              <a:t> Speech-to-Text Transcriber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 smtClean="0"/>
              <a:t> Intent and Entity Classification (RASA framework)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Transcriptions 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 </a:t>
            </a:r>
            <a:r>
              <a:rPr lang="en-IN" sz="1600" dirty="0" smtClean="0"/>
              <a:t>Sphinx plugin (Pocket Sphinx)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 </a:t>
            </a:r>
            <a:r>
              <a:rPr lang="en-IN" sz="1600" dirty="0" smtClean="0"/>
              <a:t>Speech plugin (Whisper API)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 </a:t>
            </a:r>
            <a:r>
              <a:rPr lang="en-IN" sz="1600" dirty="0" smtClean="0"/>
              <a:t>FLASK-REST API for Speech</a:t>
            </a:r>
            <a:endParaRPr lang="en-I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Speech Transcriptions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 smtClean="0"/>
              <a:t> Sphinx Plugin (Pocket Sphinx)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IN" sz="1800" dirty="0" smtClean="0"/>
              <a:t>Acoustic </a:t>
            </a:r>
            <a:r>
              <a:rPr lang="en-IN" sz="1800" dirty="0"/>
              <a:t>and Language Models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Phonetic Dictionary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Limitations 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 </a:t>
            </a:r>
            <a:r>
              <a:rPr lang="en-IN" sz="1600" dirty="0" smtClean="0"/>
              <a:t>Inaccurate for sentences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 </a:t>
            </a:r>
            <a:r>
              <a:rPr lang="en-IN" sz="1600" dirty="0" smtClean="0"/>
              <a:t>Phonetic </a:t>
            </a:r>
            <a:r>
              <a:rPr lang="en-IN" sz="1600" dirty="0"/>
              <a:t>v</a:t>
            </a:r>
            <a:r>
              <a:rPr lang="en-IN" sz="1600" dirty="0" smtClean="0"/>
              <a:t>ocabulary size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014905" y="2596393"/>
            <a:ext cx="3999451" cy="2613171"/>
            <a:chOff x="6692161" y="1679581"/>
            <a:chExt cx="4564822" cy="3243435"/>
          </a:xfrm>
        </p:grpSpPr>
        <p:pic>
          <p:nvPicPr>
            <p:cNvPr id="5" name="Content Placeholder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3230" y="1997810"/>
              <a:ext cx="984171" cy="97423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692161" y="2309373"/>
              <a:ext cx="1198612" cy="6855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Language Model</a:t>
              </a:r>
            </a:p>
            <a:p>
              <a:pPr algn="ctr"/>
              <a:r>
                <a:rPr lang="en-IN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(n-grams)</a:t>
              </a:r>
              <a:endParaRPr lang="en-I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7" name="Picture 6" descr="Foundations of English: Critique the use of both active and passive voices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196" y="3419434"/>
              <a:ext cx="510361" cy="510361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8179461" y="4490968"/>
              <a:ext cx="1128286" cy="4320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Parameters             (</a:t>
              </a:r>
              <a:r>
                <a:rPr lang="en-IN" sz="100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eg</a:t>
              </a:r>
              <a:r>
                <a:rPr lang="en-IN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tolerance)</a:t>
              </a:r>
              <a:endParaRPr lang="en-I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Down Arrow 8"/>
            <p:cNvSpPr/>
            <p:nvPr/>
          </p:nvSpPr>
          <p:spPr>
            <a:xfrm rot="10800000">
              <a:off x="8561143" y="4093895"/>
              <a:ext cx="348342" cy="325064"/>
            </a:xfrm>
            <a:prstGeom prst="downArrow">
              <a:avLst>
                <a:gd name="adj1" fmla="val 25768"/>
                <a:gd name="adj2" fmla="val 459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822339" y="3461998"/>
              <a:ext cx="1800777" cy="58758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Decoder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75060" y="3621786"/>
              <a:ext cx="1181923" cy="2865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900" b="1" dirty="0" smtClean="0"/>
                <a:t>TRANSCRIPTION</a:t>
              </a:r>
              <a:endParaRPr lang="en-IN" sz="900" b="1" dirty="0"/>
            </a:p>
          </p:txBody>
        </p:sp>
        <p:sp>
          <p:nvSpPr>
            <p:cNvPr id="12" name="Down Arrow 11"/>
            <p:cNvSpPr/>
            <p:nvPr/>
          </p:nvSpPr>
          <p:spPr>
            <a:xfrm rot="20183816">
              <a:off x="7761180" y="3032582"/>
              <a:ext cx="348342" cy="408902"/>
            </a:xfrm>
            <a:prstGeom prst="downArrow">
              <a:avLst>
                <a:gd name="adj1" fmla="val 25768"/>
                <a:gd name="adj2" fmla="val 459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Down Arrow 12"/>
            <p:cNvSpPr/>
            <p:nvPr/>
          </p:nvSpPr>
          <p:spPr>
            <a:xfrm rot="16200000">
              <a:off x="7421446" y="3565532"/>
              <a:ext cx="312339" cy="380512"/>
            </a:xfrm>
            <a:prstGeom prst="downArrow">
              <a:avLst>
                <a:gd name="adj1" fmla="val 25768"/>
                <a:gd name="adj2" fmla="val 459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Down Arrow 13"/>
            <p:cNvSpPr/>
            <p:nvPr/>
          </p:nvSpPr>
          <p:spPr>
            <a:xfrm rot="16200000">
              <a:off x="9728635" y="3581051"/>
              <a:ext cx="312338" cy="380512"/>
            </a:xfrm>
            <a:prstGeom prst="downArrow">
              <a:avLst>
                <a:gd name="adj1" fmla="val 25768"/>
                <a:gd name="adj2" fmla="val 459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9575723" y="2309373"/>
              <a:ext cx="1198612" cy="67626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Acoustic Model</a:t>
              </a:r>
              <a:endParaRPr lang="en-IN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8561145" y="3001946"/>
              <a:ext cx="348342" cy="408902"/>
            </a:xfrm>
            <a:prstGeom prst="downArrow">
              <a:avLst>
                <a:gd name="adj1" fmla="val 25768"/>
                <a:gd name="adj2" fmla="val 459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Down Arrow 16"/>
            <p:cNvSpPr/>
            <p:nvPr/>
          </p:nvSpPr>
          <p:spPr>
            <a:xfrm rot="1566667">
              <a:off x="9366026" y="3032183"/>
              <a:ext cx="348342" cy="408902"/>
            </a:xfrm>
            <a:prstGeom prst="downArrow">
              <a:avLst>
                <a:gd name="adj1" fmla="val 25768"/>
                <a:gd name="adj2" fmla="val 459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43230" y="1679581"/>
              <a:ext cx="68159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sz="1000" dirty="0" smtClean="0"/>
                <a:t>Phonemes</a:t>
              </a:r>
              <a:endParaRPr lang="en-IN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790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Speech Transcriptions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</a:t>
            </a:r>
            <a:r>
              <a:rPr lang="en-IN" sz="1800" dirty="0" err="1" smtClean="0"/>
              <a:t>Unreal’s</a:t>
            </a:r>
            <a:r>
              <a:rPr lang="en-IN" sz="1800" dirty="0" smtClean="0"/>
              <a:t> Speech Plugin using Whisper API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</a:t>
            </a:r>
            <a:r>
              <a:rPr lang="en-IN" sz="1800" dirty="0" err="1" smtClean="0"/>
              <a:t>Unreal’s</a:t>
            </a:r>
            <a:r>
              <a:rPr lang="en-IN" sz="1800" dirty="0" smtClean="0"/>
              <a:t> </a:t>
            </a:r>
            <a:r>
              <a:rPr lang="en-IN" sz="1800" dirty="0" err="1" smtClean="0"/>
              <a:t>FRunnable</a:t>
            </a:r>
            <a:r>
              <a:rPr lang="en-IN" sz="1800" dirty="0" smtClean="0"/>
              <a:t> and GGML tensor library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Digital audio processing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Log-Mel spectrograms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Limitations 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 smtClean="0"/>
              <a:t> Speed vs Accuracy trade off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 </a:t>
            </a:r>
            <a:r>
              <a:rPr lang="en-IN" sz="1600" dirty="0" smtClean="0"/>
              <a:t>Takes 5-10 secs for transcriptions</a:t>
            </a:r>
            <a:endParaRPr lang="en-I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10" y="2638338"/>
            <a:ext cx="3999451" cy="27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Speech Transcriptions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Python Flask API (Local Host)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Controller mappings to trigger API calls to Flask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API requests to Start/Stop audio recordings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Transcriptions outside Unreal with Whisper API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Transcription response parsed inside Unreal</a:t>
            </a: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5863282" y="1813380"/>
            <a:ext cx="4857226" cy="3207163"/>
            <a:chOff x="148593" y="1628800"/>
            <a:chExt cx="8361496" cy="4564701"/>
          </a:xfrm>
        </p:grpSpPr>
        <p:pic>
          <p:nvPicPr>
            <p:cNvPr id="23" name="Content Placeholder 2" descr="Unreal Engine: Animation Features Update - Game Anim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499" y="3430741"/>
              <a:ext cx="1151335" cy="76755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4" name="Picture 23" descr="Sentora and Flask – Skippy's Random Ramblings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961" y="3502381"/>
              <a:ext cx="1151335" cy="76755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Picture 24" descr="HTC Announced 2th Generation VR Headset Vive Pre wth Integrated Front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7961" y="5329404"/>
              <a:ext cx="1152128" cy="864097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26" name="Curved Right Arrow 25"/>
            <p:cNvSpPr/>
            <p:nvPr/>
          </p:nvSpPr>
          <p:spPr>
            <a:xfrm rot="9099128">
              <a:off x="7485456" y="3453705"/>
              <a:ext cx="668794" cy="1667731"/>
            </a:xfrm>
            <a:prstGeom prst="curvedRightArrow">
              <a:avLst>
                <a:gd name="adj1" fmla="val 25000"/>
                <a:gd name="adj2" fmla="val 50000"/>
                <a:gd name="adj3" fmla="val 277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1"/>
                </a:solidFill>
              </a:endParaRPr>
            </a:p>
          </p:txBody>
        </p:sp>
        <p:sp>
          <p:nvSpPr>
            <p:cNvPr id="27" name="Curved Up Arrow 26"/>
            <p:cNvSpPr/>
            <p:nvPr/>
          </p:nvSpPr>
          <p:spPr>
            <a:xfrm rot="10800000" flipV="1">
              <a:off x="3345859" y="4198297"/>
              <a:ext cx="2666283" cy="76755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1"/>
                </a:solidFill>
              </a:endParaRPr>
            </a:p>
          </p:txBody>
        </p:sp>
        <p:sp>
          <p:nvSpPr>
            <p:cNvPr id="28" name="Curved Up Arrow 27"/>
            <p:cNvSpPr/>
            <p:nvPr/>
          </p:nvSpPr>
          <p:spPr>
            <a:xfrm flipV="1">
              <a:off x="3345859" y="2664968"/>
              <a:ext cx="2698778" cy="76577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200" y="3438858"/>
              <a:ext cx="1238368" cy="1013284"/>
            </a:xfrm>
            <a:prstGeom prst="rect">
              <a:avLst/>
            </a:prstGeom>
          </p:spPr>
        </p:pic>
        <p:sp>
          <p:nvSpPr>
            <p:cNvPr id="30" name="Up Arrow 29"/>
            <p:cNvSpPr/>
            <p:nvPr/>
          </p:nvSpPr>
          <p:spPr>
            <a:xfrm>
              <a:off x="1445360" y="2517656"/>
              <a:ext cx="432048" cy="936105"/>
            </a:xfrm>
            <a:prstGeom prst="upArrow">
              <a:avLst>
                <a:gd name="adj1" fmla="val 25812"/>
                <a:gd name="adj2" fmla="val 459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/>
            </a:p>
          </p:txBody>
        </p:sp>
        <p:sp>
          <p:nvSpPr>
            <p:cNvPr id="31" name="Rounded Rectangular Callout 30"/>
            <p:cNvSpPr/>
            <p:nvPr/>
          </p:nvSpPr>
          <p:spPr>
            <a:xfrm>
              <a:off x="1381947" y="1628800"/>
              <a:ext cx="990922" cy="648072"/>
            </a:xfrm>
            <a:prstGeom prst="wedgeRoundRectCallou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 smtClean="0"/>
                <a:t>Hello</a:t>
              </a:r>
              <a:endParaRPr lang="en-IN" sz="900" dirty="0"/>
            </a:p>
          </p:txBody>
        </p:sp>
        <p:sp>
          <p:nvSpPr>
            <p:cNvPr id="32" name="Oval Callout 31"/>
            <p:cNvSpPr/>
            <p:nvPr/>
          </p:nvSpPr>
          <p:spPr>
            <a:xfrm>
              <a:off x="6168651" y="2793653"/>
              <a:ext cx="1152128" cy="524988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Hello</a:t>
              </a:r>
              <a:endParaRPr lang="en-IN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71340" y="4536754"/>
              <a:ext cx="1264164" cy="29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HTTP Request</a:t>
              </a:r>
              <a:endParaRPr lang="en-IN" sz="9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41319" y="2793653"/>
              <a:ext cx="1385205" cy="29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HTTP Response</a:t>
              </a:r>
              <a:endParaRPr lang="en-IN" sz="9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8593" y="2949134"/>
              <a:ext cx="1399069" cy="328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Whisper API</a:t>
              </a:r>
              <a:endParaRPr lang="en-IN" sz="9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36" name="Picture 35" descr="Foundations of English: Critique the use of both active and passive voices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94" y="5242016"/>
              <a:ext cx="708382" cy="708382"/>
            </a:xfrm>
            <a:prstGeom prst="rect">
              <a:avLst/>
            </a:prstGeom>
          </p:spPr>
        </p:pic>
        <p:sp>
          <p:nvSpPr>
            <p:cNvPr id="37" name="Up Arrow 36"/>
            <p:cNvSpPr/>
            <p:nvPr/>
          </p:nvSpPr>
          <p:spPr>
            <a:xfrm>
              <a:off x="1442258" y="4253357"/>
              <a:ext cx="432048" cy="936105"/>
            </a:xfrm>
            <a:prstGeom prst="upArrow">
              <a:avLst>
                <a:gd name="adj1" fmla="val 25812"/>
                <a:gd name="adj2" fmla="val 459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4484" y="4660347"/>
              <a:ext cx="857463" cy="29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PyAudio</a:t>
              </a:r>
              <a:endParaRPr lang="en-IN" sz="9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20224" y="5017510"/>
              <a:ext cx="966399" cy="29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s</a:t>
              </a:r>
              <a:r>
                <a:rPr lang="en-IN" sz="9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tart, stop</a:t>
              </a:r>
              <a:endParaRPr lang="en-IN" sz="9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96637" y="2249027"/>
              <a:ext cx="1692651" cy="29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transcriptions(JSON)</a:t>
              </a:r>
              <a:endParaRPr lang="en-IN" sz="9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282" y="5104265"/>
            <a:ext cx="4974050" cy="1124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76" y="4458207"/>
            <a:ext cx="499158" cy="4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Fluids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Pouring particle effects with </a:t>
            </a:r>
            <a:r>
              <a:rPr lang="en-IN" sz="1800" dirty="0" smtClean="0"/>
              <a:t>different </a:t>
            </a:r>
            <a:r>
              <a:rPr lang="en-IN" sz="1800" dirty="0" smtClean="0"/>
              <a:t>liquid types (water, batter, honey etc.,)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Techniques 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 Niagara particle </a:t>
            </a:r>
            <a:r>
              <a:rPr lang="en-IN" sz="1600" dirty="0" smtClean="0"/>
              <a:t>system (FPS issues)</a:t>
            </a:r>
            <a:endParaRPr lang="en-IN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 </a:t>
            </a:r>
            <a:r>
              <a:rPr lang="en-IN" sz="1600" dirty="0" err="1"/>
              <a:t>Zibra</a:t>
            </a:r>
            <a:r>
              <a:rPr lang="en-IN" sz="1600" dirty="0"/>
              <a:t> </a:t>
            </a:r>
            <a:r>
              <a:rPr lang="en-IN" sz="1600" dirty="0" smtClean="0"/>
              <a:t>Liquids AI</a:t>
            </a:r>
            <a:endParaRPr lang="en-IN" sz="16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dirty="0"/>
              <a:t>Liquid solver parameters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200" dirty="0"/>
              <a:t>Viscosity, Particle density, Stiffness etc</a:t>
            </a:r>
            <a:r>
              <a:rPr lang="en-IN" sz="1200" dirty="0" smtClean="0"/>
              <a:t>.,</a:t>
            </a:r>
            <a:endParaRPr lang="en-IN" sz="12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</a:t>
            </a:r>
            <a:r>
              <a:rPr lang="en-IN" dirty="0"/>
              <a:t>Liquid material </a:t>
            </a:r>
            <a:r>
              <a:rPr lang="en-IN" dirty="0" smtClean="0"/>
              <a:t>parameters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200" dirty="0"/>
              <a:t>Colour, Opacity, Roughness etc</a:t>
            </a:r>
            <a:r>
              <a:rPr lang="en-IN" sz="1200" dirty="0" smtClean="0"/>
              <a:t>.,</a:t>
            </a:r>
            <a:endParaRPr lang="en-I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6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Fluids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33" y="2182030"/>
            <a:ext cx="5104700" cy="287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9" y="2182030"/>
            <a:ext cx="4948832" cy="28713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8490" y="541581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 smtClean="0"/>
              <a:t>GIFs: (a) </a:t>
            </a:r>
            <a:r>
              <a:rPr lang="en-IN" sz="1000" b="1" dirty="0" err="1" smtClean="0"/>
              <a:t>Zibra</a:t>
            </a:r>
            <a:r>
              <a:rPr lang="en-IN" sz="1000" b="1" dirty="0" smtClean="0"/>
              <a:t> Fluid pouring into a bowl (b) Pouring particles into a shape</a:t>
            </a:r>
            <a:endParaRPr lang="en-IN" sz="1000" b="1" dirty="0"/>
          </a:p>
        </p:txBody>
      </p:sp>
    </p:spTree>
    <p:extLst>
      <p:ext uri="{BB962C8B-B14F-4D97-AF65-F5344CB8AC3E}">
        <p14:creationId xmlns:p14="http://schemas.microsoft.com/office/powerpoint/2010/main" val="6537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AgeObSim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 Enhancing VR Eye Logs in MongoDB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Plugins : </a:t>
            </a:r>
            <a:r>
              <a:rPr lang="en-IN" sz="1800" dirty="0" err="1" smtClean="0"/>
              <a:t>SRanipal</a:t>
            </a:r>
            <a:r>
              <a:rPr lang="en-IN" sz="1800" dirty="0" smtClean="0"/>
              <a:t>, </a:t>
            </a:r>
            <a:r>
              <a:rPr lang="en-IN" sz="1800" dirty="0" err="1" smtClean="0"/>
              <a:t>UMongoC</a:t>
            </a:r>
            <a:r>
              <a:rPr lang="en-IN" sz="1800" dirty="0" smtClean="0"/>
              <a:t>, </a:t>
            </a:r>
            <a:r>
              <a:rPr lang="en-IN" sz="1800" dirty="0" err="1" smtClean="0"/>
              <a:t>USemLog</a:t>
            </a:r>
            <a:endParaRPr lang="en-IN" sz="18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dirty="0" smtClean="0"/>
              <a:t>Location and Time statistics of the Gaze Actor</a:t>
            </a:r>
          </a:p>
          <a:p>
            <a:pPr marL="128016" lvl="1" indent="0">
              <a:lnSpc>
                <a:spcPct val="150000"/>
              </a:lnSpc>
              <a:buNone/>
            </a:pPr>
            <a:r>
              <a:rPr lang="en-IN" dirty="0" smtClean="0"/>
              <a:t>   </a:t>
            </a:r>
            <a:r>
              <a:rPr lang="en-IN" sz="1600" dirty="0" err="1" smtClean="0"/>
              <a:t>Eg</a:t>
            </a:r>
            <a:r>
              <a:rPr lang="en-IN" sz="1600" dirty="0" smtClean="0"/>
              <a:t>. Other Actor (</a:t>
            </a:r>
            <a:r>
              <a:rPr lang="en-IN" sz="1600" dirty="0" err="1" smtClean="0"/>
              <a:t>Name,ID</a:t>
            </a:r>
            <a:r>
              <a:rPr lang="en-IN" sz="1600" dirty="0" smtClean="0"/>
              <a:t>), Hit Location and Time</a:t>
            </a:r>
            <a:endParaRPr lang="en-IN" dirty="0"/>
          </a:p>
          <a:p>
            <a:pPr marL="24003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Enhancing MC Hand Event Logs in MongoDB</a:t>
            </a:r>
          </a:p>
          <a:p>
            <a:pPr marL="24003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Unpacking saved MongoDB collection in Python for statistical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AgeObSim</a:t>
            </a:r>
            <a:endParaRPr lang="en-IN" dirty="0"/>
          </a:p>
        </p:txBody>
      </p:sp>
      <p:pic>
        <p:nvPicPr>
          <p:cNvPr id="5" name="MissingBowl_Distraction_trail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2845" y="2084833"/>
            <a:ext cx="5037444" cy="30827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8346" y="5268286"/>
            <a:ext cx="19864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b="1" dirty="0" smtClean="0"/>
              <a:t>Gaze Actor Movements in VR Kitchen</a:t>
            </a:r>
            <a:endParaRPr lang="en-IN" sz="9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470" y="3346251"/>
            <a:ext cx="4091730" cy="9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16c05727-aa75-4e4a-9b5f-8a80a1165891"/>
    <ds:schemaRef ds:uri="http://schemas.microsoft.com/office/2006/documentManagement/types"/>
    <ds:schemaRef ds:uri="71af3243-3dd4-4a8d-8c0d-dd76da1f02a5"/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0</TotalTime>
  <Words>445</Words>
  <Application>Microsoft Office PowerPoint</Application>
  <PresentationFormat>Widescreen</PresentationFormat>
  <Paragraphs>102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HY얕은샘물M</vt:lpstr>
      <vt:lpstr>Tw Cen MT</vt:lpstr>
      <vt:lpstr>Tw Cen MT Condensed</vt:lpstr>
      <vt:lpstr>Wingdings</vt:lpstr>
      <vt:lpstr>Wingdings 3</vt:lpstr>
      <vt:lpstr>Integral</vt:lpstr>
      <vt:lpstr>RobCoG</vt:lpstr>
      <vt:lpstr>Speech Transcriptions</vt:lpstr>
      <vt:lpstr>Speech Transcriptions</vt:lpstr>
      <vt:lpstr>Speech Transcriptions</vt:lpstr>
      <vt:lpstr>Speech Transcriptions</vt:lpstr>
      <vt:lpstr>Fluids</vt:lpstr>
      <vt:lpstr>Fluids</vt:lpstr>
      <vt:lpstr>AgeObSim</vt:lpstr>
      <vt:lpstr>AgeObSim</vt:lpstr>
      <vt:lpstr>AgeObSim</vt:lpstr>
      <vt:lpstr>Thesis</vt:lpstr>
      <vt:lpstr>Thesis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2023-10-08T02:24:29Z</dcterms:created>
  <dcterms:modified xsi:type="dcterms:W3CDTF">2023-10-18T08:48:12Z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